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5CED43-6B6B-44A5-B6F1-D41E170F889C}" type="datetimeFigureOut">
              <a:rPr lang="fr-CA" smtClean="0"/>
              <a:t>2015-04-02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F0F5A7-1DE8-4CF8-8638-BB3C764FE080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cupuncture-medic.com/Congres/Nantes/magnetosome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o.polymtl.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yIfsclBAS0s&amp;list=PL9E4BDD7569E7989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fCSOdQK5PI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846" y="-99392"/>
            <a:ext cx="9007498" cy="2133600"/>
          </a:xfrm>
        </p:spPr>
        <p:txBody>
          <a:bodyPr>
            <a:normAutofit/>
          </a:bodyPr>
          <a:lstStyle/>
          <a:p>
            <a:pPr algn="l"/>
            <a:r>
              <a:rPr lang="fr-CA" sz="4000" b="1" dirty="0" smtClean="0">
                <a:solidFill>
                  <a:srgbClr val="FF0000"/>
                </a:solidFill>
              </a:rPr>
              <a:t>Des </a:t>
            </a:r>
            <a:r>
              <a:rPr lang="fr-CA" sz="4000" b="1" dirty="0" err="1" smtClean="0">
                <a:solidFill>
                  <a:srgbClr val="FF0000"/>
                </a:solidFill>
              </a:rPr>
              <a:t>nanorobots</a:t>
            </a:r>
            <a:r>
              <a:rPr lang="fr-CA" sz="4000" b="1" dirty="0" smtClean="0">
                <a:solidFill>
                  <a:srgbClr val="FF0000"/>
                </a:solidFill>
              </a:rPr>
              <a:t> biologiques</a:t>
            </a:r>
            <a:endParaRPr lang="fr-CA" sz="40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256" y="2313441"/>
            <a:ext cx="4303762" cy="430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7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>
                <a:solidFill>
                  <a:srgbClr val="FF0000"/>
                </a:solidFill>
              </a:rPr>
              <a:t>Saviez-vous 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Mère Nature a pourvu </a:t>
            </a:r>
            <a:r>
              <a:rPr lang="fr-CA" b="1" dirty="0" smtClean="0">
                <a:solidFill>
                  <a:srgbClr val="FF0000"/>
                </a:solidFill>
              </a:rPr>
              <a:t>aussi</a:t>
            </a:r>
            <a:r>
              <a:rPr lang="fr-CA" dirty="0" smtClean="0"/>
              <a:t> d’autres organismes de ces petites boussoles?</a:t>
            </a:r>
          </a:p>
          <a:p>
            <a:pPr lvl="1"/>
            <a:r>
              <a:rPr lang="fr-CA" dirty="0" smtClean="0"/>
              <a:t>Le cerveau des dauphins, des baleines et des pigeons, le ventre des abeilles…. sont aussi pourvus de cristaux de </a:t>
            </a:r>
            <a:r>
              <a:rPr lang="fr-CA" dirty="0"/>
              <a:t>magnétite (Fe304)</a:t>
            </a:r>
            <a:endParaRPr lang="fr-CA" dirty="0" smtClean="0"/>
          </a:p>
          <a:p>
            <a:pPr lvl="1"/>
            <a:r>
              <a:rPr lang="fr-CA" dirty="0"/>
              <a:t>Chez </a:t>
            </a:r>
            <a:r>
              <a:rPr lang="fr-CA" dirty="0" smtClean="0"/>
              <a:t>l’humain, </a:t>
            </a:r>
            <a:r>
              <a:rPr lang="fr-CA" dirty="0"/>
              <a:t>la découverte de cristaux de magnétite, dans l’arcade sourcilière, est mentionnée par Robin Baker en Angleterre (La Recherche, janvier 1984)</a:t>
            </a:r>
          </a:p>
          <a:p>
            <a:pPr lvl="1"/>
            <a:r>
              <a:rPr lang="fr-CA" dirty="0" smtClean="0"/>
              <a:t>Chez l’humain, les points d’acupuncture </a:t>
            </a:r>
            <a:r>
              <a:rPr lang="fr-CA" dirty="0"/>
              <a:t>seraient aussi </a:t>
            </a:r>
            <a:r>
              <a:rPr lang="fr-CA" dirty="0" smtClean="0"/>
              <a:t>caractérisées par des structures métalliques cristallines … (</a:t>
            </a:r>
            <a:r>
              <a:rPr lang="fr-CA" dirty="0" smtClean="0">
                <a:hlinkClick r:id="rId2"/>
              </a:rPr>
              <a:t>http</a:t>
            </a:r>
            <a:r>
              <a:rPr lang="fr-CA" dirty="0">
                <a:hlinkClick r:id="rId2"/>
              </a:rPr>
              <a:t>://</a:t>
            </a:r>
            <a:r>
              <a:rPr lang="fr-CA" dirty="0" smtClean="0">
                <a:hlinkClick r:id="rId2"/>
              </a:rPr>
              <a:t>www.acupuncture-medic.com/Congres/Nantes/magnetosome.htm</a:t>
            </a:r>
            <a:r>
              <a:rPr lang="fr-CA" dirty="0" smtClean="0"/>
              <a:t>)</a:t>
            </a:r>
          </a:p>
          <a:p>
            <a:pPr lvl="1"/>
            <a:endParaRPr lang="fr-CA" dirty="0"/>
          </a:p>
        </p:txBody>
      </p:sp>
      <p:pic>
        <p:nvPicPr>
          <p:cNvPr id="1026" name="Picture 2" descr="C:\Documents and Settings\bl015486\Local Settings\Temporary Internet Files\Content.IE5\3U2LPW6E\220px-Br%C3%BAjulaN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407790" cy="14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fr-CA" dirty="0" smtClean="0"/>
          </a:p>
          <a:p>
            <a:pPr marL="0" indent="0">
              <a:buFontTx/>
              <a:buNone/>
              <a:defRPr/>
            </a:pPr>
            <a:r>
              <a:rPr lang="fr-CA" sz="2800" dirty="0" smtClean="0"/>
              <a:t>Auteur: </a:t>
            </a:r>
            <a:r>
              <a:rPr lang="fr-CA" sz="4000" dirty="0" smtClean="0">
                <a:latin typeface="Blackadder ITC" pitchFamily="82" charset="0"/>
              </a:rPr>
              <a:t>Lucie </a:t>
            </a:r>
            <a:r>
              <a:rPr lang="fr-CA" sz="4000" dirty="0" err="1" smtClean="0">
                <a:latin typeface="Blackadder ITC" pitchFamily="82" charset="0"/>
              </a:rPr>
              <a:t>Brouillette</a:t>
            </a:r>
            <a:r>
              <a:rPr lang="fr-CA" sz="4000" dirty="0" smtClean="0">
                <a:latin typeface="Blackadder ITC" pitchFamily="82" charset="0"/>
              </a:rPr>
              <a:t> , </a:t>
            </a:r>
            <a:r>
              <a:rPr lang="fr-CA" sz="2800" dirty="0" smtClean="0">
                <a:latin typeface="+mj-lt"/>
              </a:rPr>
              <a:t>avril 2015</a:t>
            </a:r>
          </a:p>
          <a:p>
            <a:pPr marL="0" indent="0">
              <a:buFontTx/>
              <a:buNone/>
              <a:defRPr/>
            </a:pPr>
            <a:r>
              <a:rPr lang="fr-CA" sz="2800" dirty="0" smtClean="0">
                <a:latin typeface="+mj-lt"/>
              </a:rPr>
              <a:t>Dans le cadre du projet de collaboration collège-universités</a:t>
            </a:r>
            <a:endParaRPr lang="fr-CA" sz="2800" dirty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84" y="4149080"/>
            <a:ext cx="29575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3216"/>
            <a:ext cx="18288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10" y="5373216"/>
            <a:ext cx="34258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77" y="282801"/>
            <a:ext cx="1647006" cy="16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0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rgbClr val="FF0000"/>
                </a:solidFill>
              </a:rPr>
              <a:t>Saviez-vous que 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Certaines bactéries vivant dans l’eau, avec peu d’oxygène, se déplacent </a:t>
            </a:r>
            <a:r>
              <a:rPr lang="fr-CA" dirty="0"/>
              <a:t>le long de lignes d'un </a:t>
            </a:r>
            <a:r>
              <a:rPr lang="fr-CA" dirty="0" smtClean="0"/>
              <a:t>champ magnétique terrestre?</a:t>
            </a:r>
          </a:p>
          <a:p>
            <a:pPr lvl="1"/>
            <a:r>
              <a:rPr lang="fr-CA" dirty="0" smtClean="0"/>
              <a:t>Ce sont des BMT (Bactéries </a:t>
            </a:r>
            <a:r>
              <a:rPr lang="fr-CA" dirty="0" err="1" smtClean="0"/>
              <a:t>MagnétoTactiques</a:t>
            </a:r>
            <a:r>
              <a:rPr lang="fr-CA" dirty="0" smtClean="0"/>
              <a:t>)</a:t>
            </a:r>
          </a:p>
          <a:p>
            <a:pPr lvl="1"/>
            <a:r>
              <a:rPr lang="fr-CA" dirty="0"/>
              <a:t>D</a:t>
            </a:r>
            <a:r>
              <a:rPr lang="fr-CA" dirty="0" smtClean="0"/>
              <a:t>écouvertes </a:t>
            </a:r>
            <a:r>
              <a:rPr lang="fr-CA" dirty="0"/>
              <a:t>en 1975 par R. P. </a:t>
            </a:r>
            <a:r>
              <a:rPr lang="fr-CA" dirty="0" err="1" smtClean="0"/>
              <a:t>Blakemore</a:t>
            </a:r>
            <a:r>
              <a:rPr lang="fr-CA" dirty="0" smtClean="0"/>
              <a:t> dans </a:t>
            </a:r>
            <a:r>
              <a:rPr lang="fr-CA" dirty="0"/>
              <a:t>des sédiments </a:t>
            </a:r>
            <a:r>
              <a:rPr lang="fr-CA" dirty="0" smtClean="0"/>
              <a:t>marins</a:t>
            </a:r>
          </a:p>
          <a:p>
            <a:pPr lvl="1"/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14" y="4437112"/>
            <a:ext cx="2595151" cy="176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0525" y="6312383"/>
            <a:ext cx="61278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100" dirty="0" smtClean="0"/>
              <a:t>http://</a:t>
            </a:r>
            <a:r>
              <a:rPr lang="fr-CA" sz="1200" dirty="0" smtClean="0"/>
              <a:t>blog.magnetotherapie.fr/wp-content/uploads/2014/08/Magnetotactique.jpg</a:t>
            </a:r>
            <a:r>
              <a:rPr lang="fr-CA" sz="1100" dirty="0" smtClean="0"/>
              <a:t> (consulté 1 avril 2015)</a:t>
            </a: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1355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>
                <a:solidFill>
                  <a:srgbClr val="FF0000"/>
                </a:solidFill>
              </a:rPr>
              <a:t>Saviez-vous 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Ce sont des organites cellulaires, </a:t>
            </a:r>
            <a:r>
              <a:rPr lang="fr-CA" dirty="0"/>
              <a:t>les </a:t>
            </a:r>
            <a:r>
              <a:rPr lang="fr-CA" dirty="0" err="1"/>
              <a:t>magnétosomes</a:t>
            </a:r>
            <a:r>
              <a:rPr lang="fr-CA" dirty="0"/>
              <a:t>, qui sont à l'origine de leurs propriétés </a:t>
            </a:r>
            <a:r>
              <a:rPr lang="fr-CA" dirty="0" smtClean="0"/>
              <a:t>magnétiques</a:t>
            </a:r>
          </a:p>
          <a:p>
            <a:pPr lvl="1"/>
            <a:r>
              <a:rPr lang="fr-CA" dirty="0"/>
              <a:t>Ces "</a:t>
            </a:r>
            <a:r>
              <a:rPr lang="fr-CA" dirty="0" err="1"/>
              <a:t>magnétosomes</a:t>
            </a:r>
            <a:r>
              <a:rPr lang="fr-CA" dirty="0"/>
              <a:t> " sont alignés en une chaîne parallèle </a:t>
            </a:r>
            <a:r>
              <a:rPr lang="fr-CA" dirty="0" smtClean="0"/>
              <a:t>à </a:t>
            </a:r>
            <a:r>
              <a:rPr lang="fr-CA" dirty="0"/>
              <a:t>l’axe de mobilité de la bactérie. Ils produisent </a:t>
            </a:r>
            <a:r>
              <a:rPr lang="fr-CA" dirty="0" smtClean="0"/>
              <a:t>ainsi </a:t>
            </a:r>
            <a:r>
              <a:rPr lang="fr-CA" dirty="0"/>
              <a:t>un </a:t>
            </a:r>
            <a:r>
              <a:rPr lang="fr-CA" dirty="0" smtClean="0"/>
              <a:t>dipôle </a:t>
            </a:r>
            <a:r>
              <a:rPr lang="fr-CA" dirty="0"/>
              <a:t>magnétique </a:t>
            </a:r>
            <a:r>
              <a:rPr lang="fr-CA" dirty="0" smtClean="0"/>
              <a:t>qui oriente </a:t>
            </a:r>
            <a:r>
              <a:rPr lang="fr-CA" dirty="0"/>
              <a:t>la bactérie parallèlement au champ magnétique local.</a:t>
            </a:r>
          </a:p>
          <a:p>
            <a:pPr marL="137160" indent="0">
              <a:buNone/>
            </a:pPr>
            <a:r>
              <a:rPr lang="fr-CA" dirty="0"/>
              <a:t> 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64359"/>
            <a:ext cx="2069798" cy="18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8920" y="6406978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 smtClean="0"/>
              <a:t>http://www.nirgal.net/graphics/magnetosome.jpg</a:t>
            </a:r>
            <a:r>
              <a:rPr lang="fr-CA" sz="1200" dirty="0"/>
              <a:t> </a:t>
            </a:r>
            <a:r>
              <a:rPr lang="fr-CA" sz="1200" dirty="0" smtClean="0"/>
              <a:t>(consulté 1 avril 2015)</a:t>
            </a:r>
            <a:endParaRPr lang="fr-CA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6362320" y="495573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err="1" smtClean="0"/>
              <a:t>magnétosomes</a:t>
            </a:r>
            <a:endParaRPr lang="fr-CA" sz="1600" dirty="0"/>
          </a:p>
        </p:txBody>
      </p:sp>
      <p:cxnSp>
        <p:nvCxnSpPr>
          <p:cNvPr id="7" name="Connecteur droit avec flèche 6"/>
          <p:cNvCxnSpPr>
            <a:stCxn id="5" idx="1"/>
          </p:cNvCxnSpPr>
          <p:nvPr/>
        </p:nvCxnSpPr>
        <p:spPr>
          <a:xfrm flipH="1">
            <a:off x="5282200" y="5125013"/>
            <a:ext cx="10801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4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>
                <a:solidFill>
                  <a:srgbClr val="FF0000"/>
                </a:solidFill>
              </a:rPr>
              <a:t>Saviez-vous 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</a:t>
            </a:r>
            <a:r>
              <a:rPr lang="fr-CA" dirty="0"/>
              <a:t>cations fer(II) Fe</a:t>
            </a:r>
            <a:r>
              <a:rPr lang="fr-CA" baseline="30000" dirty="0"/>
              <a:t>2+</a:t>
            </a:r>
            <a:r>
              <a:rPr lang="fr-CA" dirty="0"/>
              <a:t> et de fer(III) Fe</a:t>
            </a:r>
            <a:r>
              <a:rPr lang="fr-CA" baseline="30000" dirty="0"/>
              <a:t>3+</a:t>
            </a:r>
            <a:r>
              <a:rPr lang="fr-CA" dirty="0" smtClean="0"/>
              <a:t>sont transportés à l’intérieur de la bactérie, jusqu’à l’intérieur du </a:t>
            </a:r>
            <a:r>
              <a:rPr lang="fr-CA" dirty="0" err="1" smtClean="0"/>
              <a:t>magnétosome</a:t>
            </a:r>
            <a:r>
              <a:rPr lang="fr-CA" dirty="0" smtClean="0"/>
              <a:t> pour assurer la croissance des cristaux de fer</a:t>
            </a:r>
          </a:p>
          <a:p>
            <a:r>
              <a:rPr lang="fr-CA" dirty="0"/>
              <a:t>Les cristaux synthétisés par les bactéries mesurent entre 35 et 120 </a:t>
            </a:r>
            <a:r>
              <a:rPr lang="fr-CA" dirty="0" smtClean="0"/>
              <a:t>nm</a:t>
            </a:r>
          </a:p>
          <a:p>
            <a:r>
              <a:rPr lang="fr-CA" dirty="0" smtClean="0"/>
              <a:t>Ces nano-aimants permettent aux bactéries de s’orienter selon les lignes d’un champ magnétique!!</a:t>
            </a:r>
          </a:p>
          <a:p>
            <a:endParaRPr lang="fr-CA" dirty="0"/>
          </a:p>
        </p:txBody>
      </p:sp>
      <p:pic>
        <p:nvPicPr>
          <p:cNvPr id="4100" name="Picture 4" descr="C:\Documents and Settings\bl015486\Local Settings\Temporary Internet Files\Content.IE5\3U2LPW6E\220px-Earths_Magnetic_Field_Confusio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03728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>
                <a:solidFill>
                  <a:srgbClr val="FF0000"/>
                </a:solidFill>
              </a:rPr>
              <a:t>Saviez-vous 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En plus de leurs flagelles, les </a:t>
            </a:r>
            <a:r>
              <a:rPr lang="fr-CA" dirty="0" err="1" smtClean="0"/>
              <a:t>magnétosomes</a:t>
            </a:r>
            <a:r>
              <a:rPr lang="fr-CA" dirty="0" smtClean="0"/>
              <a:t> sont un moyen de locomotion efficace pour trouver </a:t>
            </a:r>
            <a:r>
              <a:rPr lang="fr-CA" dirty="0"/>
              <a:t>un environnement propice à leur développement </a:t>
            </a:r>
            <a:endParaRPr lang="fr-CA" dirty="0" smtClean="0"/>
          </a:p>
          <a:p>
            <a:r>
              <a:rPr lang="fr-CA" dirty="0" smtClean="0"/>
              <a:t>Puisqu'elles </a:t>
            </a:r>
            <a:r>
              <a:rPr lang="fr-CA" dirty="0"/>
              <a:t>sont pour la plupart </a:t>
            </a:r>
            <a:r>
              <a:rPr lang="fr-CA" dirty="0" smtClean="0"/>
              <a:t>micro-</a:t>
            </a:r>
            <a:r>
              <a:rPr lang="fr-CA" dirty="0" err="1" smtClean="0"/>
              <a:t>aérobiques</a:t>
            </a:r>
            <a:r>
              <a:rPr lang="fr-CA" dirty="0" smtClean="0"/>
              <a:t>, ces bactéries trouvent dans </a:t>
            </a:r>
            <a:r>
              <a:rPr lang="fr-CA" dirty="0"/>
              <a:t>la profondeur des couches </a:t>
            </a:r>
            <a:r>
              <a:rPr lang="fr-CA" dirty="0" smtClean="0"/>
              <a:t>sédimentaires une </a:t>
            </a:r>
            <a:r>
              <a:rPr lang="fr-CA" dirty="0"/>
              <a:t>teneur en oxygène </a:t>
            </a:r>
            <a:r>
              <a:rPr lang="fr-CA" dirty="0" smtClean="0"/>
              <a:t>adéquate pour </a:t>
            </a:r>
          </a:p>
          <a:p>
            <a:pPr marL="137160" indent="0">
              <a:buNone/>
            </a:pPr>
            <a:r>
              <a:rPr lang="fr-CA" dirty="0" smtClean="0"/>
              <a:t>    leur croissance (le taux d’O</a:t>
            </a:r>
            <a:r>
              <a:rPr lang="fr-CA" sz="2000" dirty="0" smtClean="0"/>
              <a:t>2</a:t>
            </a:r>
            <a:r>
              <a:rPr lang="fr-CA" dirty="0" smtClean="0"/>
              <a:t> diminue </a:t>
            </a:r>
          </a:p>
          <a:p>
            <a:pPr marL="137160" indent="0">
              <a:buNone/>
            </a:pPr>
            <a:r>
              <a:rPr lang="fr-CA" dirty="0" smtClean="0"/>
              <a:t>    avec la profondeur)</a:t>
            </a:r>
            <a:endParaRPr lang="fr-CA" dirty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122" name="Picture 2" descr="C:\Documents and Settings\bl015486\Local Settings\Temporary Internet Files\Content.IE5\80R2RB2G\plongeu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58762"/>
            <a:ext cx="1468363" cy="20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>
                <a:solidFill>
                  <a:srgbClr val="FF0000"/>
                </a:solidFill>
              </a:rPr>
              <a:t>Saviez-vous 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Ces propriétés sont à l’étude actuellement afin d’aider au transport de médicaments!!!!!!!</a:t>
            </a:r>
          </a:p>
          <a:p>
            <a:r>
              <a:rPr lang="fr-CA" dirty="0" smtClean="0"/>
              <a:t>Le laboratoire en  </a:t>
            </a:r>
            <a:r>
              <a:rPr lang="fr-CA" dirty="0" err="1" smtClean="0"/>
              <a:t>nanorobotique</a:t>
            </a:r>
            <a:r>
              <a:rPr lang="fr-CA" dirty="0" smtClean="0"/>
              <a:t> du Dr. Sylvain Martel de la Polytechnique de l’Université de Montréal travaille depuis plusieurs années avec ces bactéries!!</a:t>
            </a:r>
          </a:p>
          <a:p>
            <a:pPr marL="137160" indent="0">
              <a:buNone/>
            </a:pPr>
            <a:r>
              <a:rPr lang="fr-CA" dirty="0"/>
              <a:t>    (</a:t>
            </a:r>
            <a:r>
              <a:rPr lang="fr-CA" dirty="0">
                <a:hlinkClick r:id="rId2"/>
              </a:rPr>
              <a:t>http://www.nano.polymtl.ca</a:t>
            </a:r>
            <a:r>
              <a:rPr lang="fr-CA" dirty="0" smtClean="0">
                <a:hlinkClick r:id="rId2"/>
              </a:rPr>
              <a:t>/</a:t>
            </a:r>
            <a:r>
              <a:rPr lang="fr-CA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2162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CA" sz="4000" dirty="0" smtClean="0">
                <a:solidFill>
                  <a:srgbClr val="FF0000"/>
                </a:solidFill>
              </a:rPr>
              <a:t>Des </a:t>
            </a:r>
            <a:r>
              <a:rPr lang="fr-CA" sz="4000" dirty="0" err="1" smtClean="0">
                <a:solidFill>
                  <a:srgbClr val="FF0000"/>
                </a:solidFill>
              </a:rPr>
              <a:t>nanorobots</a:t>
            </a:r>
            <a:r>
              <a:rPr lang="fr-CA" sz="4000" dirty="0" smtClean="0">
                <a:solidFill>
                  <a:srgbClr val="FF0000"/>
                </a:solidFill>
              </a:rPr>
              <a:t> au service de la médecine</a:t>
            </a:r>
            <a:endParaRPr lang="fr-CA" sz="4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fr-CA" sz="2800" dirty="0" smtClean="0"/>
              <a:t>Un de leur objectif est d’acheminer des substances diagnostiques et thérapeutiques le plus près possible des cellules cancéreuses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endParaRPr lang="fr-CA" dirty="0" smtClean="0">
              <a:hlinkClick r:id="rId2"/>
            </a:endParaRPr>
          </a:p>
          <a:p>
            <a:pPr marL="137160" indent="0">
              <a:buNone/>
            </a:pPr>
            <a:r>
              <a:rPr lang="fr-CA" dirty="0" smtClean="0">
                <a:solidFill>
                  <a:srgbClr val="FFFF00"/>
                </a:solidFill>
                <a:hlinkClick r:id="rId2"/>
              </a:rPr>
              <a:t>http</a:t>
            </a:r>
            <a:r>
              <a:rPr lang="fr-CA" dirty="0">
                <a:solidFill>
                  <a:srgbClr val="FFFF00"/>
                </a:solidFill>
                <a:hlinkClick r:id="rId2"/>
              </a:rPr>
              <a:t>://</a:t>
            </a:r>
            <a:r>
              <a:rPr lang="fr-CA" dirty="0" smtClean="0">
                <a:solidFill>
                  <a:srgbClr val="FF0000"/>
                </a:solidFill>
                <a:hlinkClick r:id="rId2"/>
              </a:rPr>
              <a:t>www.youtube.com/watch?v=yIfsclBAS0s&amp;list=PL9E4BDD7569E79892</a:t>
            </a:r>
            <a:r>
              <a:rPr lang="fr-CA" dirty="0" smtClean="0">
                <a:solidFill>
                  <a:srgbClr val="FFFF00"/>
                </a:solidFill>
              </a:rPr>
              <a:t>  </a:t>
            </a:r>
            <a:r>
              <a:rPr lang="fr-CA" dirty="0" smtClean="0"/>
              <a:t>(consulté 1 avril 2015) </a:t>
            </a:r>
            <a:endParaRPr lang="fr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76" y="4797152"/>
            <a:ext cx="2703480" cy="168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400" dirty="0">
                <a:solidFill>
                  <a:srgbClr val="FF0000"/>
                </a:solidFill>
              </a:rPr>
              <a:t>Des </a:t>
            </a:r>
            <a:r>
              <a:rPr lang="fr-CA" sz="4400" dirty="0" err="1" smtClean="0">
                <a:solidFill>
                  <a:srgbClr val="FF0000"/>
                </a:solidFill>
              </a:rPr>
              <a:t>nanorobots</a:t>
            </a:r>
            <a:r>
              <a:rPr lang="fr-CA" sz="4400" dirty="0" smtClean="0">
                <a:solidFill>
                  <a:srgbClr val="FF0000"/>
                </a:solidFill>
              </a:rPr>
              <a:t> ingénieurs</a:t>
            </a:r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Ces bactéries sont aussi mises à contribution pour développer de nouvelles </a:t>
            </a:r>
            <a:r>
              <a:rPr lang="fr-CA" dirty="0"/>
              <a:t>plateformes pour la </a:t>
            </a:r>
            <a:r>
              <a:rPr lang="fr-CA" dirty="0" err="1"/>
              <a:t>nanomanufacture</a:t>
            </a:r>
            <a:r>
              <a:rPr lang="fr-CA" dirty="0"/>
              <a:t> </a:t>
            </a:r>
            <a:endParaRPr lang="fr-CA" dirty="0" smtClean="0"/>
          </a:p>
          <a:p>
            <a:r>
              <a:rPr lang="fr-CA" dirty="0" smtClean="0"/>
              <a:t>La </a:t>
            </a:r>
            <a:r>
              <a:rPr lang="fr-CA" dirty="0"/>
              <a:t>bio-ingénierie </a:t>
            </a:r>
            <a:r>
              <a:rPr lang="fr-CA" dirty="0" smtClean="0"/>
              <a:t>consiste </a:t>
            </a:r>
            <a:r>
              <a:rPr lang="fr-CA" dirty="0"/>
              <a:t>en l’automatisation de systèmes à haute capacité de traitement à l’échelle nanométrique.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120332" cy="212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3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4000" dirty="0">
                <a:solidFill>
                  <a:srgbClr val="FF0000"/>
                </a:solidFill>
              </a:rPr>
              <a:t>Des </a:t>
            </a:r>
            <a:r>
              <a:rPr lang="fr-CA" sz="4000" dirty="0" err="1">
                <a:solidFill>
                  <a:srgbClr val="FF0000"/>
                </a:solidFill>
              </a:rPr>
              <a:t>nanorobots</a:t>
            </a:r>
            <a:r>
              <a:rPr lang="fr-CA" sz="4000" dirty="0">
                <a:solidFill>
                  <a:srgbClr val="FF0000"/>
                </a:solidFill>
              </a:rPr>
              <a:t> ingénieurs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fr-CA" dirty="0">
                <a:hlinkClick r:id="rId2"/>
              </a:rPr>
              <a:t>https://</a:t>
            </a:r>
            <a:r>
              <a:rPr lang="fr-CA" dirty="0" smtClean="0">
                <a:hlinkClick r:id="rId2"/>
              </a:rPr>
              <a:t>www.youtube.com/watch?v=fCSOdQK5PIY</a:t>
            </a:r>
            <a:r>
              <a:rPr lang="fr-CA" dirty="0" smtClean="0"/>
              <a:t> (consulté 1 avril 2015)</a:t>
            </a:r>
            <a:endParaRPr lang="fr-CA" dirty="0"/>
          </a:p>
        </p:txBody>
      </p:sp>
      <p:pic>
        <p:nvPicPr>
          <p:cNvPr id="1026" name="Picture 2" descr="Applications ro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062701" cy="30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417</Words>
  <Application>Microsoft Office PowerPoint</Application>
  <PresentationFormat>Affichage à l'écran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Apex</vt:lpstr>
      <vt:lpstr>Des nanorobots biologiques</vt:lpstr>
      <vt:lpstr>Saviez-vous que </vt:lpstr>
      <vt:lpstr>Saviez-vous que </vt:lpstr>
      <vt:lpstr>Saviez-vous que </vt:lpstr>
      <vt:lpstr>Saviez-vous que </vt:lpstr>
      <vt:lpstr>Saviez-vous que </vt:lpstr>
      <vt:lpstr>Des nanorobots au service de la médecine</vt:lpstr>
      <vt:lpstr>Des nanorobots ingénieurs</vt:lpstr>
      <vt:lpstr>Des nanorobots ingénieurs</vt:lpstr>
      <vt:lpstr>Saviez-vous que </vt:lpstr>
      <vt:lpstr>Présentation PowerPoint</vt:lpstr>
    </vt:vector>
  </TitlesOfParts>
  <Company>Collège Ahuntsic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nanorobots biologiques</dc:title>
  <dc:creator>Lucie Brouillette</dc:creator>
  <cp:lastModifiedBy>Lucie Brouillette</cp:lastModifiedBy>
  <cp:revision>41</cp:revision>
  <dcterms:created xsi:type="dcterms:W3CDTF">2015-04-01T16:44:16Z</dcterms:created>
  <dcterms:modified xsi:type="dcterms:W3CDTF">2015-04-02T16:28:15Z</dcterms:modified>
</cp:coreProperties>
</file>